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2" r:id="rId6"/>
    <p:sldId id="263" r:id="rId7"/>
    <p:sldId id="264" r:id="rId8"/>
    <p:sldId id="265" r:id="rId9"/>
    <p:sldId id="260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94660"/>
  </p:normalViewPr>
  <p:slideViewPr>
    <p:cSldViewPr>
      <p:cViewPr varScale="1">
        <p:scale>
          <a:sx n="87" d="100"/>
          <a:sy n="87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898D4-A95C-438E-BE53-4FD357E6A974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821A0-F9EC-4396-A817-F850061C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23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21A0-F9EC-4396-A817-F850061C6F9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44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atherineasquithgallery.com/uploads/posts/2021-02/1613464067_45-p-fon-dlya-prezentatsii-pro-yedu-detyam-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поварами  </a:t>
            </a:r>
            <a: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школьной </a:t>
            </a:r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МБОУ  </a:t>
            </a:r>
            <a:r>
              <a:rPr lang="ru-RU" sz="3200" b="1" i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Николо</a:t>
            </a:r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- Березовской СОШ</a:t>
            </a:r>
            <a: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5" name="Picture 2" descr="C:\Users\user\Desktop\556TV1DlPa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72274"/>
            <a:ext cx="5256584" cy="1322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1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1612580068_79-p-foto-salatovogo-fona-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1" y="-21839"/>
            <a:ext cx="91783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user\Desktop\повар\20211020_111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8158"/>
            <a:ext cx="3166187" cy="39646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6" y="0"/>
            <a:ext cx="3576943" cy="33265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E:\21-22 уч. год\питние\7ea294c993_fit-in~1280x800~filters no_upscale()__f3927_1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3166187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user\Desktop\повар\20211020_1029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57"/>
            <a:ext cx="3425286" cy="328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:\21-22 уч. год\питние\Ebg7eSfwzZ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66" y="1844824"/>
            <a:ext cx="3398515" cy="3835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1920" y="116632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" y="0"/>
            <a:ext cx="91355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839614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782144"/>
            <a:ext cx="49502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algn="ctr">
              <a:lnSpc>
                <a:spcPct val="100000"/>
              </a:lnSpc>
              <a:spcBef>
                <a:spcPts val="105"/>
              </a:spcBef>
            </a:pPr>
            <a:r>
              <a:rPr lang="ru-RU" b="1" i="1" dirty="0">
                <a:solidFill>
                  <a:srgbClr val="001F5F"/>
                </a:solidFill>
                <a:cs typeface="Calibri"/>
              </a:rPr>
              <a:t>Для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здоровья детей</a:t>
            </a:r>
            <a:r>
              <a:rPr lang="ru-RU" b="1" i="1" spc="-2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важнейшее</a:t>
            </a:r>
            <a:r>
              <a:rPr lang="ru-RU" dirty="0"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значение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имеет</a:t>
            </a:r>
            <a:r>
              <a:rPr lang="ru-RU" b="1" i="1" spc="-5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правильное</a:t>
            </a:r>
            <a:r>
              <a:rPr lang="ru-RU" dirty="0"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соотношение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питательных веществ.</a:t>
            </a:r>
            <a:r>
              <a:rPr lang="ru-RU" b="1" i="1" spc="-13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В 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меню </a:t>
            </a:r>
            <a:r>
              <a:rPr lang="ru-RU" b="1" i="1" spc="-15" dirty="0">
                <a:solidFill>
                  <a:srgbClr val="001F5F"/>
                </a:solidFill>
                <a:cs typeface="Calibri"/>
              </a:rPr>
              <a:t>школьника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обязательно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должны  </a:t>
            </a:r>
            <a:r>
              <a:rPr lang="ru-RU" b="1" i="1" spc="-15" dirty="0">
                <a:solidFill>
                  <a:srgbClr val="001F5F"/>
                </a:solidFill>
                <a:cs typeface="Calibri"/>
              </a:rPr>
              <a:t>входить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продукты,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содержащие</a:t>
            </a:r>
            <a:r>
              <a:rPr lang="ru-RU" b="1" i="1" spc="-7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не</a:t>
            </a:r>
            <a:r>
              <a:rPr lang="ru-RU" dirty="0">
                <a:cs typeface="Calibri"/>
              </a:rPr>
              <a:t>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только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белки,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жиры и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углеводы,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но</a:t>
            </a:r>
            <a:r>
              <a:rPr lang="ru-RU" b="1" i="1" spc="-16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и 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незаменимые</a:t>
            </a:r>
            <a:r>
              <a:rPr lang="ru-RU" b="1" i="1" spc="-3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аминокислоты,</a:t>
            </a:r>
            <a:endParaRPr lang="ru-RU" dirty="0">
              <a:cs typeface="Calibri"/>
            </a:endParaRPr>
          </a:p>
          <a:p>
            <a:pPr algn="ctr">
              <a:spcBef>
                <a:spcPts val="5"/>
              </a:spcBef>
            </a:pPr>
            <a:r>
              <a:rPr lang="ru-RU" b="1" i="1" dirty="0">
                <a:solidFill>
                  <a:srgbClr val="001F5F"/>
                </a:solidFill>
                <a:cs typeface="Calibri"/>
              </a:rPr>
              <a:t>витамины,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некоторые</a:t>
            </a:r>
            <a:r>
              <a:rPr lang="ru-RU" b="1" i="1" spc="-17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жирные</a:t>
            </a:r>
            <a:r>
              <a:rPr lang="ru-RU" dirty="0"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кислоты,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минералы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и</a:t>
            </a:r>
            <a:r>
              <a:rPr lang="ru-RU" b="1" i="1" spc="-10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микроэлементы. 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Эти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компоненты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самостоятельно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не 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синтезируются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в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организме,</a:t>
            </a:r>
            <a:r>
              <a:rPr lang="ru-RU" b="1" i="1" spc="-11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но</a:t>
            </a:r>
            <a:r>
              <a:rPr lang="ru-RU" dirty="0">
                <a:cs typeface="Calibri"/>
              </a:rPr>
              <a:t>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необходимы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для полноценного</a:t>
            </a:r>
            <a:r>
              <a:rPr lang="ru-RU" b="1" i="1" spc="-12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развития 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детского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организма.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Соотношение  </a:t>
            </a:r>
            <a:r>
              <a:rPr lang="ru-RU" b="1" i="1" spc="-15" dirty="0">
                <a:solidFill>
                  <a:srgbClr val="001F5F"/>
                </a:solidFill>
                <a:cs typeface="Calibri"/>
              </a:rPr>
              <a:t>между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белками,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жирами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и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углеводами  должно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быть</a:t>
            </a:r>
            <a:r>
              <a:rPr lang="ru-RU" b="1" i="1" spc="-4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1:1:4.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64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43"/>
            <a:ext cx="9143999" cy="686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836712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</a:t>
            </a:r>
            <a:endParaRPr lang="ru-RU" sz="32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быть </a:t>
            </a: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оптимальным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997839"/>
            <a:ext cx="48782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1F5F"/>
                </a:solidFill>
                <a:cs typeface="Calibri"/>
              </a:rPr>
              <a:t>При составлении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меню 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обязательно</a:t>
            </a:r>
            <a:r>
              <a:rPr lang="ru-RU" b="1" i="1" spc="-4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учитываются  потребности</a:t>
            </a:r>
            <a:r>
              <a:rPr lang="ru-RU" b="1" i="1" spc="-6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организма, связанных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его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ростом и  развитием, с</a:t>
            </a:r>
            <a:r>
              <a:rPr lang="ru-RU" b="1" i="1" spc="-114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изменением 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условий внешней среды,</a:t>
            </a:r>
            <a:r>
              <a:rPr lang="ru-RU" b="1" i="1" spc="-16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</a:t>
            </a:r>
            <a:r>
              <a:rPr lang="ru-RU" dirty="0"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повышенной физической</a:t>
            </a:r>
            <a:r>
              <a:rPr lang="ru-RU" b="1" i="1" spc="-15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или  эмоциональной</a:t>
            </a:r>
            <a:r>
              <a:rPr lang="ru-RU" b="1" i="1" spc="-7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10" dirty="0">
                <a:solidFill>
                  <a:srgbClr val="001F5F"/>
                </a:solidFill>
                <a:cs typeface="Calibri"/>
              </a:rPr>
              <a:t>нагрузкой.</a:t>
            </a:r>
            <a:r>
              <a:rPr lang="ru-RU" dirty="0">
                <a:cs typeface="Calibri"/>
              </a:rPr>
              <a:t>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При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оптимальной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системе 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питания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соблюдается 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баланс </a:t>
            </a:r>
            <a:r>
              <a:rPr lang="ru-RU" b="1" i="1" spc="-15" dirty="0">
                <a:solidFill>
                  <a:srgbClr val="001F5F"/>
                </a:solidFill>
                <a:cs typeface="Calibri"/>
              </a:rPr>
              <a:t>между</a:t>
            </a:r>
            <a:r>
              <a:rPr lang="ru-RU" b="1" i="1" spc="-90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поступлением  </a:t>
            </a:r>
            <a:r>
              <a:rPr lang="ru-RU" b="1" i="1" dirty="0">
                <a:solidFill>
                  <a:srgbClr val="001F5F"/>
                </a:solidFill>
                <a:cs typeface="Calibri"/>
              </a:rPr>
              <a:t>и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расходованием основных  пищевых</a:t>
            </a:r>
            <a:r>
              <a:rPr lang="ru-RU" b="1" i="1" spc="-35" dirty="0">
                <a:solidFill>
                  <a:srgbClr val="001F5F"/>
                </a:solidFill>
                <a:cs typeface="Calibri"/>
              </a:rPr>
              <a:t> </a:t>
            </a:r>
            <a:r>
              <a:rPr lang="ru-RU" b="1" i="1" spc="-5" dirty="0">
                <a:solidFill>
                  <a:srgbClr val="001F5F"/>
                </a:solidFill>
                <a:cs typeface="Calibri"/>
              </a:rPr>
              <a:t>веществ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4725144"/>
            <a:ext cx="1361155" cy="871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87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" y="0"/>
            <a:ext cx="91355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836712"/>
            <a:ext cx="54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Калорийность рациона школьника  должна быть следующей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269190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7-10 лет – 2400 ккал</a:t>
            </a:r>
          </a:p>
          <a:p>
            <a:r>
              <a:rPr lang="ru-RU" b="1" dirty="0">
                <a:solidFill>
                  <a:srgbClr val="002060"/>
                </a:solidFill>
              </a:rPr>
              <a:t>14-17лет – 2600-3000ккал</a:t>
            </a:r>
          </a:p>
          <a:p>
            <a:r>
              <a:rPr lang="ru-RU" b="1" dirty="0">
                <a:solidFill>
                  <a:srgbClr val="002060"/>
                </a:solidFill>
              </a:rPr>
              <a:t>Если ребенок занимается спортом, он должен </a:t>
            </a:r>
            <a:r>
              <a:rPr lang="ru-RU" b="1" dirty="0" smtClean="0">
                <a:solidFill>
                  <a:srgbClr val="002060"/>
                </a:solidFill>
              </a:rPr>
              <a:t>получать  </a:t>
            </a:r>
            <a:r>
              <a:rPr lang="ru-RU" b="1" dirty="0">
                <a:solidFill>
                  <a:srgbClr val="002060"/>
                </a:solidFill>
              </a:rPr>
              <a:t>на 300-500 ккал больше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3905353"/>
            <a:ext cx="1642909" cy="163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0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" y="0"/>
            <a:ext cx="91355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836712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sz="3200" dirty="0"/>
          </a:p>
        </p:txBody>
      </p:sp>
      <p:pic>
        <p:nvPicPr>
          <p:cNvPr id="8194" name="Picture 2" descr="C:\Users\user\Desktop\img9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4106671" cy="2991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97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" y="0"/>
            <a:ext cx="91355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836712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913930"/>
            <a:ext cx="52565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Помидоры  свежие порционные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моют, удаляют плодоножку, нарезают, подают к мясным, рыбным блюдам или в натуральном виде.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2782669"/>
            <a:ext cx="478802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Какао на молоке</a:t>
            </a:r>
            <a:endParaRPr lang="ru-RU" sz="1400" dirty="0">
              <a:solidFill>
                <a:srgbClr val="0070C0"/>
              </a:solidFill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кладут в посуду, смешивают с сахаром,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 небольшое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кипятка (100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мл) и растирают до однородной массы. Затем вливают при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постоянном помешивании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кипяченное горячее молоко, остальной кипяток и доводят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кипения</a:t>
            </a:r>
            <a:r>
              <a:rPr lang="ru-RU" sz="1400" dirty="0" smtClean="0"/>
              <a:t>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128" y="4032583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0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" y="0"/>
            <a:ext cx="91355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23999" y="2208208"/>
            <a:ext cx="48245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 предварительно промывают, тщательно перебирают и очищают.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промывают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проточной питьевой воде в течение 5 минут. Срок хранения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очищенного полуфабриката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воде не более 2-3 часов при температуре воды не выше +120С.</a:t>
            </a:r>
          </a:p>
          <a:p>
            <a:pPr lvl="0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Очищенный, промытый картофель заливают горячей кипяченой водой (уровень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 должен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на 1-1,5 см свыше уровня картофеля), солят после закипания и варят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готовности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воду сливают, картофель подсушивают. Вареный горячий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 протирают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Температура протираемого картофеля должна быть не ниже 800С,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иначе картофельное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пюре будет тягучим, что резко ухудшает вкус и внешний вид. В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горячую картофельную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массу, непрерывно помешивая, добавляют в 2-3 приема горячее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кипяченое молоко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прокипяченное сливочное масло. Смесь взбивают до получения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пышной однородной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массы.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повар\20211020_090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699792" cy="2262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0" y="23664"/>
            <a:ext cx="1815549" cy="16561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23999" y="808068"/>
            <a:ext cx="54843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</a:t>
            </a: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Картофельное пюре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15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timg.com/vi/0IfoFNlfd9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" y="-14827"/>
            <a:ext cx="91355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764704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</a:t>
            </a: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Тефтели рыбные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28478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Филе рыбы измельчают вместе с замоченным в молоке или воде хлебом. Фарш хорошо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перемешивают, формуют тефтели, панируют в муке, выкладывают на противень, смазанный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растительным маслом, и запекают в жарочном шкафу 5-8 минут. Затем заливают соусом с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добавлением 10% воды и тушат до готовности 10-15 минут. Отпускают с соусом сметанным.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Гарниры– овощи отварные, пюре картофельное, пюре из тыквы, капуста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тушёная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молоке.</a:t>
            </a:r>
          </a:p>
        </p:txBody>
      </p:sp>
      <p:pic>
        <p:nvPicPr>
          <p:cNvPr id="10242" name="Picture 2" descr="C:\Users\user\Desktop\повар\20211020_111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0648"/>
            <a:ext cx="1728192" cy="2178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27" y="0"/>
            <a:ext cx="1927490" cy="192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9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catherineasquithgallery.com/uploads/posts/2021-02/1612580068_79-p-foto-salatovogo-fona-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3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21-22 уч. год\питние\3b7Q7gLl4V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3" y="0"/>
            <a:ext cx="9067800" cy="4724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272" y="5129808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5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445</Words>
  <Application>Microsoft Office PowerPoint</Application>
  <PresentationFormat>Экран (4:3)</PresentationFormat>
  <Paragraphs>31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2021-10-20T10:47:14Z</dcterms:created>
  <dcterms:modified xsi:type="dcterms:W3CDTF">2021-10-20T13:02:56Z</dcterms:modified>
</cp:coreProperties>
</file>